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4628" r:id="rId2"/>
    <p:sldMasterId id="2147485050" r:id="rId3"/>
  </p:sldMasterIdLst>
  <p:notesMasterIdLst>
    <p:notesMasterId r:id="rId17"/>
  </p:notesMasterIdLst>
  <p:handoutMasterIdLst>
    <p:handoutMasterId r:id="rId18"/>
  </p:handoutMasterIdLst>
  <p:sldIdLst>
    <p:sldId id="507" r:id="rId4"/>
    <p:sldId id="604" r:id="rId5"/>
    <p:sldId id="665" r:id="rId6"/>
    <p:sldId id="633" r:id="rId7"/>
    <p:sldId id="651" r:id="rId8"/>
    <p:sldId id="666" r:id="rId9"/>
    <p:sldId id="660" r:id="rId10"/>
    <p:sldId id="654" r:id="rId11"/>
    <p:sldId id="655" r:id="rId12"/>
    <p:sldId id="658" r:id="rId13"/>
    <p:sldId id="662" r:id="rId14"/>
    <p:sldId id="661" r:id="rId15"/>
    <p:sldId id="631" r:id="rId16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orient="horz" pos="754">
          <p15:clr>
            <a:srgbClr val="A4A3A4"/>
          </p15:clr>
        </p15:guide>
        <p15:guide id="3" orient="horz" pos="1661" userDrawn="1">
          <p15:clr>
            <a:srgbClr val="A4A3A4"/>
          </p15:clr>
        </p15:guide>
        <p15:guide id="4" orient="horz" pos="2024" userDrawn="1">
          <p15:clr>
            <a:srgbClr val="A4A3A4"/>
          </p15:clr>
        </p15:guide>
        <p15:guide id="5" orient="horz" pos="482" userDrawn="1">
          <p15:clr>
            <a:srgbClr val="A4A3A4"/>
          </p15:clr>
        </p15:guide>
        <p15:guide id="6" pos="2880">
          <p15:clr>
            <a:srgbClr val="A4A3A4"/>
          </p15:clr>
        </p15:guide>
        <p15:guide id="7" pos="476">
          <p15:clr>
            <a:srgbClr val="A4A3A4"/>
          </p15:clr>
        </p15:guide>
        <p15:guide id="8" pos="3923" userDrawn="1">
          <p15:clr>
            <a:srgbClr val="A4A3A4"/>
          </p15:clr>
        </p15:guide>
        <p15:guide id="9" pos="55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Müller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5239E"/>
    <a:srgbClr val="E381D7"/>
    <a:srgbClr val="8B0000"/>
    <a:srgbClr val="A50021"/>
    <a:srgbClr val="AFAC1F"/>
    <a:srgbClr val="6E850F"/>
    <a:srgbClr val="8188BF"/>
    <a:srgbClr val="FF9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24" d="100"/>
          <a:sy n="124" d="100"/>
        </p:scale>
        <p:origin x="1122" y="102"/>
      </p:cViewPr>
      <p:guideLst>
        <p:guide orient="horz" pos="1253"/>
        <p:guide orient="horz" pos="754"/>
        <p:guide orient="horz" pos="1661"/>
        <p:guide orient="horz" pos="2024"/>
        <p:guide orient="horz" pos="482"/>
        <p:guide pos="2880"/>
        <p:guide pos="476"/>
        <p:guide pos="3923"/>
        <p:guide pos="55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396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308" tIns="47154" rIns="94308" bIns="47154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308" tIns="47154" rIns="94308" bIns="47154" rtlCol="0"/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8CD842D-A726-4350-B19D-1B81FAD857B0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308" tIns="47154" rIns="94308" bIns="47154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4308" tIns="47154" rIns="94308" bIns="4715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7DCF08-5445-4EC5-9DBF-833E37155BBC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570829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9" tIns="49515" rIns="99029" bIns="49515" numCol="1" anchor="t" anchorCtr="0" compatLnSpc="1">
            <a:prstTxWarp prst="textNoShape">
              <a:avLst/>
            </a:prstTxWarp>
          </a:bodyPr>
          <a:lstStyle>
            <a:lvl1pPr defTabSz="990410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9" tIns="49515" rIns="99029" bIns="49515" numCol="1" anchor="t" anchorCtr="0" compatLnSpc="1">
            <a:prstTxWarp prst="textNoShape">
              <a:avLst/>
            </a:prstTxWarp>
          </a:bodyPr>
          <a:lstStyle>
            <a:lvl1pPr algn="r" defTabSz="990410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9" tIns="49515" rIns="99029" bIns="495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9" tIns="49515" rIns="99029" bIns="49515" numCol="1" anchor="b" anchorCtr="0" compatLnSpc="1">
            <a:prstTxWarp prst="textNoShape">
              <a:avLst/>
            </a:prstTxWarp>
          </a:bodyPr>
          <a:lstStyle>
            <a:lvl1pPr defTabSz="990410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29" tIns="49515" rIns="99029" bIns="49515" numCol="1" anchor="b" anchorCtr="0" compatLnSpc="1">
            <a:prstTxWarp prst="textNoShape">
              <a:avLst/>
            </a:prstTxWarp>
          </a:bodyPr>
          <a:lstStyle>
            <a:lvl1pPr algn="r" defTabSz="989013">
              <a:defRPr sz="1300"/>
            </a:lvl1pPr>
          </a:lstStyle>
          <a:p>
            <a:fld id="{E755170C-AA8A-4F6B-A25F-04DC3C4AEC0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2944962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CA8837C-1F49-4DEA-AFC9-35B195CDDAAF}" type="slidenum">
              <a:rPr lang="de-DE" altLang="de-DE" sz="1300"/>
              <a:pPr/>
              <a:t>1</a:t>
            </a:fld>
            <a:endParaRPr lang="de-DE" altLang="de-DE" sz="1300" dirty="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de-DE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9852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12AC89-1CDB-4012-B7B9-3463A5A46D96}" type="slidenum">
              <a:rPr lang="de-DE" altLang="de-DE" sz="1300"/>
              <a:pPr/>
              <a:t>2</a:t>
            </a:fld>
            <a:endParaRPr lang="de-DE" altLang="de-DE" sz="13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de-DE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4151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2031B-C266-3D89-F116-C72B0E031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1107DCD0-8E5E-EA56-067F-FE68D15914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842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12AC89-1CDB-4012-B7B9-3463A5A46D96}" type="slidenum">
              <a:rPr kumimoji="0" lang="de-DE" altLang="de-D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842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altLang="de-DE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5AD3680B-2457-28BC-BC6A-C9F8257A52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BF31145A-3D4C-A4BB-1145-6A671259D1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de-DE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3890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12AC89-1CDB-4012-B7B9-3463A5A46D96}" type="slidenum">
              <a:rPr lang="de-DE" altLang="de-DE" sz="1300"/>
              <a:pPr/>
              <a:t>4</a:t>
            </a:fld>
            <a:endParaRPr lang="de-DE" altLang="de-DE" sz="13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de-DE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4518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12AC89-1CDB-4012-B7B9-3463A5A46D96}" type="slidenum">
              <a:rPr lang="de-DE" altLang="de-DE" sz="1300"/>
              <a:pPr/>
              <a:t>5</a:t>
            </a:fld>
            <a:endParaRPr lang="de-DE" altLang="de-DE" sz="13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de-DE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614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B0454-3CF6-9594-0309-584A82000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E1AD2331-03C2-4057-AEA6-3177778062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842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12AC89-1CDB-4012-B7B9-3463A5A46D96}" type="slidenum">
              <a:rPr kumimoji="0" lang="de-DE" altLang="de-DE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842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altLang="de-DE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78F61A0E-CC5F-53D4-98EC-4E073BB3B0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79F40DCD-F6FD-BFED-D75D-DD8DF6D55E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de-DE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6001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12AC89-1CDB-4012-B7B9-3463A5A46D96}" type="slidenum">
              <a:rPr lang="de-DE" altLang="de-DE" sz="1300"/>
              <a:pPr/>
              <a:t>7</a:t>
            </a:fld>
            <a:endParaRPr lang="de-DE" altLang="de-DE" sz="13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de-DE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0282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12AC89-1CDB-4012-B7B9-3463A5A46D96}" type="slidenum">
              <a:rPr lang="de-DE" altLang="de-DE" sz="1300"/>
              <a:pPr/>
              <a:t>8</a:t>
            </a:fld>
            <a:endParaRPr lang="de-DE" altLang="de-DE" sz="13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de-DE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6222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12AC89-1CDB-4012-B7B9-3463A5A46D96}" type="slidenum">
              <a:rPr lang="de-DE" altLang="de-DE" sz="1300"/>
              <a:pPr/>
              <a:t>9</a:t>
            </a:fld>
            <a:endParaRPr lang="de-DE" altLang="de-DE" sz="13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de-DE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072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12AC89-1CDB-4012-B7B9-3463A5A46D96}" type="slidenum">
              <a:rPr lang="de-DE" altLang="de-DE" sz="1300"/>
              <a:pPr/>
              <a:t>10</a:t>
            </a:fld>
            <a:endParaRPr lang="de-DE" altLang="de-DE" sz="13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de-DE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9507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12AC89-1CDB-4012-B7B9-3463A5A46D96}" type="slidenum">
              <a:rPr lang="de-DE" altLang="de-DE" sz="1300"/>
              <a:pPr/>
              <a:t>11</a:t>
            </a:fld>
            <a:endParaRPr lang="de-DE" altLang="de-DE" sz="13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de-DE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092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12AC89-1CDB-4012-B7B9-3463A5A46D96}" type="slidenum">
              <a:rPr lang="de-DE" altLang="de-DE" sz="1300"/>
              <a:pPr/>
              <a:t>12</a:t>
            </a:fld>
            <a:endParaRPr lang="de-DE" altLang="de-DE" sz="13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de-DE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97552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84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842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12AC89-1CDB-4012-B7B9-3463A5A46D96}" type="slidenum">
              <a:rPr lang="de-DE" altLang="de-DE" sz="1300"/>
              <a:pPr/>
              <a:t>13</a:t>
            </a:fld>
            <a:endParaRPr lang="de-DE" altLang="de-DE" sz="13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-"/>
            </a:pPr>
            <a:endParaRPr lang="de-DE" altLang="de-DE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824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1200" b="1"/>
            </a:lvl1pPr>
          </a:lstStyle>
          <a:p>
            <a:pPr>
              <a:defRPr/>
            </a:pPr>
            <a:r>
              <a:rPr lang="de-DE" dirty="0"/>
              <a:t>Dipl.-Ing. Roland Werb - Fritz-Müller-Straße 3a,  82229 Seefeld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200" b="1"/>
            </a:lvl1pPr>
          </a:lstStyle>
          <a:p>
            <a:fld id="{301433C7-8C35-4A4B-9321-AEDA1DCC35E3}" type="slidenum">
              <a:rPr lang="de-DE" altLang="de-DE"/>
              <a:pPr/>
              <a:t>‹Nr.›</a:t>
            </a:fld>
            <a:r>
              <a:rPr lang="de-DE" altLang="de-DE" dirty="0"/>
              <a:t> von 20</a:t>
            </a:r>
          </a:p>
        </p:txBody>
      </p:sp>
    </p:spTree>
    <p:extLst>
      <p:ext uri="{BB962C8B-B14F-4D97-AF65-F5344CB8AC3E}">
        <p14:creationId xmlns:p14="http://schemas.microsoft.com/office/powerpoint/2010/main" val="2848637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Dipl.-Ing. Roland Werb - Fritz-Müller-Straße 3a,  82229 Seefeld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7DDB28-3FC0-4616-8B91-C13C49EBEECE}" type="slidenum">
              <a:rPr lang="de-DE" altLang="de-DE"/>
              <a:pPr/>
              <a:t>‹Nr.›</a:t>
            </a:fld>
            <a:r>
              <a:rPr lang="de-DE" altLang="de-DE" dirty="0"/>
              <a:t> von 20</a:t>
            </a:r>
          </a:p>
        </p:txBody>
      </p:sp>
    </p:spTree>
    <p:extLst>
      <p:ext uri="{BB962C8B-B14F-4D97-AF65-F5344CB8AC3E}">
        <p14:creationId xmlns:p14="http://schemas.microsoft.com/office/powerpoint/2010/main" val="3717028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Dipl.-Ing. Roland Werb - Fritz-Müller-Straße 3a,  82229 Seefeld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CCEE27-C0F4-431A-A912-C376E010893C}" type="slidenum">
              <a:rPr lang="de-DE" altLang="de-DE"/>
              <a:pPr/>
              <a:t>‹Nr.›</a:t>
            </a:fld>
            <a:r>
              <a:rPr lang="de-DE" altLang="de-DE" dirty="0"/>
              <a:t> von 20</a:t>
            </a:r>
          </a:p>
        </p:txBody>
      </p:sp>
    </p:spTree>
    <p:extLst>
      <p:ext uri="{BB962C8B-B14F-4D97-AF65-F5344CB8AC3E}">
        <p14:creationId xmlns:p14="http://schemas.microsoft.com/office/powerpoint/2010/main" val="135437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Dipl.-Ing. Roland Werb - Fritz-Müller-Straße 3a,  82229 Seefeld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3523A-BB89-46ED-9574-2C9BA43D7AC7}" type="slidenum">
              <a:rPr lang="de-DE" altLang="de-DE"/>
              <a:pPr/>
              <a:t>‹Nr.›</a:t>
            </a:fld>
            <a:r>
              <a:rPr lang="de-DE" altLang="de-DE" dirty="0"/>
              <a:t> von 20</a:t>
            </a:r>
          </a:p>
        </p:txBody>
      </p:sp>
    </p:spTree>
    <p:extLst>
      <p:ext uri="{BB962C8B-B14F-4D97-AF65-F5344CB8AC3E}">
        <p14:creationId xmlns:p14="http://schemas.microsoft.com/office/powerpoint/2010/main" val="2786665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Dipl.-Ing. Roland Werb - Fritz-Müller-Straße 3a,  82229 Seefeld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67698F-F744-427D-ADB5-FBB043E44FDA}" type="slidenum">
              <a:rPr lang="de-DE" altLang="de-DE"/>
              <a:pPr/>
              <a:t>‹Nr.›</a:t>
            </a:fld>
            <a:r>
              <a:rPr lang="de-DE" altLang="de-DE" dirty="0"/>
              <a:t> von 20</a:t>
            </a:r>
          </a:p>
        </p:txBody>
      </p:sp>
    </p:spTree>
    <p:extLst>
      <p:ext uri="{BB962C8B-B14F-4D97-AF65-F5344CB8AC3E}">
        <p14:creationId xmlns:p14="http://schemas.microsoft.com/office/powerpoint/2010/main" val="2999432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Dipl.-Ing. Roland Werb - Fritz-Müller-Straße 3a,  82229 Seefeld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83C349-9F61-41C6-BDDC-3DB063A2A5F1}" type="slidenum">
              <a:rPr lang="de-DE" altLang="de-DE"/>
              <a:pPr/>
              <a:t>‹Nr.›</a:t>
            </a:fld>
            <a:r>
              <a:rPr lang="de-DE" altLang="de-DE" dirty="0"/>
              <a:t> von 20</a:t>
            </a:r>
          </a:p>
        </p:txBody>
      </p:sp>
    </p:spTree>
    <p:extLst>
      <p:ext uri="{BB962C8B-B14F-4D97-AF65-F5344CB8AC3E}">
        <p14:creationId xmlns:p14="http://schemas.microsoft.com/office/powerpoint/2010/main" val="1686107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WE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>
            <a:spLocks noChangeArrowheads="1"/>
          </p:cNvSpPr>
          <p:nvPr userDrawn="1"/>
        </p:nvSpPr>
        <p:spPr bwMode="auto">
          <a:xfrm>
            <a:off x="739775" y="6516688"/>
            <a:ext cx="5329238" cy="246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sz="1000" dirty="0">
                <a:ea typeface="+mn-ea"/>
              </a:rPr>
              <a:t>www.corwese.de  |  April 2013 | Gemeinde Rinchnach</a:t>
            </a:r>
          </a:p>
        </p:txBody>
      </p:sp>
      <p:sp>
        <p:nvSpPr>
          <p:cNvPr id="3" name="Rectangle 6"/>
          <p:cNvSpPr txBox="1">
            <a:spLocks noChangeArrowheads="1"/>
          </p:cNvSpPr>
          <p:nvPr userDrawn="1"/>
        </p:nvSpPr>
        <p:spPr bwMode="auto">
          <a:xfrm>
            <a:off x="7586663" y="6545263"/>
            <a:ext cx="1377950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de-DE" altLang="de-DE" sz="1000" dirty="0"/>
              <a:t> Seite </a:t>
            </a:r>
            <a:fld id="{670BCEA9-4AAF-4D48-B115-37E58AEE1221}" type="slidenum">
              <a:rPr lang="de-DE" altLang="de-DE" sz="1000"/>
              <a:pPr algn="r"/>
              <a:t>‹Nr.›</a:t>
            </a:fld>
            <a:r>
              <a:rPr lang="de-DE" altLang="de-DE" sz="1000" dirty="0"/>
              <a:t> von 39</a:t>
            </a:r>
          </a:p>
        </p:txBody>
      </p:sp>
    </p:spTree>
    <p:extLst>
      <p:ext uri="{BB962C8B-B14F-4D97-AF65-F5344CB8AC3E}">
        <p14:creationId xmlns:p14="http://schemas.microsoft.com/office/powerpoint/2010/main" val="3252804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st Otterf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>
            <a:spLocks noChangeArrowheads="1"/>
          </p:cNvSpPr>
          <p:nvPr userDrawn="1"/>
        </p:nvSpPr>
        <p:spPr bwMode="auto">
          <a:xfrm>
            <a:off x="739775" y="6516688"/>
            <a:ext cx="5329238" cy="246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sz="1000" dirty="0">
                <a:ea typeface="+mn-ea"/>
              </a:rPr>
              <a:t>Corwese GmbH |  Mai 2014| Gemeinde Otterfing</a:t>
            </a:r>
          </a:p>
        </p:txBody>
      </p:sp>
      <p:sp>
        <p:nvSpPr>
          <p:cNvPr id="3" name="Rectangle 6"/>
          <p:cNvSpPr txBox="1">
            <a:spLocks noChangeArrowheads="1"/>
          </p:cNvSpPr>
          <p:nvPr userDrawn="1"/>
        </p:nvSpPr>
        <p:spPr bwMode="auto">
          <a:xfrm>
            <a:off x="7586663" y="6545263"/>
            <a:ext cx="1377950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de-DE" altLang="de-DE" sz="1000" dirty="0"/>
              <a:t> Seite </a:t>
            </a:r>
            <a:fld id="{4DBC1734-559C-4009-AE21-78B162CCF6DD}" type="slidenum">
              <a:rPr lang="de-DE" altLang="de-DE" sz="1000"/>
              <a:pPr algn="r"/>
              <a:t>‹Nr.›</a:t>
            </a:fld>
            <a:r>
              <a:rPr lang="de-DE" altLang="de-DE" sz="1000" dirty="0"/>
              <a:t> von 42</a:t>
            </a:r>
          </a:p>
        </p:txBody>
      </p:sp>
    </p:spTree>
    <p:extLst>
      <p:ext uri="{BB962C8B-B14F-4D97-AF65-F5344CB8AC3E}">
        <p14:creationId xmlns:p14="http://schemas.microsoft.com/office/powerpoint/2010/main" val="2429494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Dipl.-Ing. Roland Werb - Fritz-Müller-Straße 3a,  82229 Seefeld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25792-A0E3-42B7-AE7A-727BF9A559BD}" type="slidenum">
              <a:rPr lang="de-DE" altLang="de-DE"/>
              <a:pPr/>
              <a:t>‹Nr.›</a:t>
            </a:fld>
            <a:r>
              <a:rPr lang="de-DE" altLang="de-DE" dirty="0"/>
              <a:t> von 20</a:t>
            </a:r>
          </a:p>
        </p:txBody>
      </p:sp>
    </p:spTree>
    <p:extLst>
      <p:ext uri="{BB962C8B-B14F-4D97-AF65-F5344CB8AC3E}">
        <p14:creationId xmlns:p14="http://schemas.microsoft.com/office/powerpoint/2010/main" val="1122236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Dipl.-Ing. Roland Werb - Fritz-Müller-Straße 3a,  82229 Seefeld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771ABE-6D9C-4F50-AFDF-F997AD47F3FE}" type="slidenum">
              <a:rPr lang="de-DE" altLang="de-DE"/>
              <a:pPr/>
              <a:t>‹Nr.›</a:t>
            </a:fld>
            <a:r>
              <a:rPr lang="de-DE" altLang="de-DE" dirty="0"/>
              <a:t> von 20</a:t>
            </a:r>
          </a:p>
        </p:txBody>
      </p:sp>
    </p:spTree>
    <p:extLst>
      <p:ext uri="{BB962C8B-B14F-4D97-AF65-F5344CB8AC3E}">
        <p14:creationId xmlns:p14="http://schemas.microsoft.com/office/powerpoint/2010/main" val="3680168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Dipl.-Ing. Roland Werb - Fritz-Müller-Straße 3a,  82229 Seefeld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EA6EF-BE6D-4C26-A587-185DF61D7E68}" type="slidenum">
              <a:rPr lang="de-DE" altLang="de-DE"/>
              <a:pPr/>
              <a:t>‹Nr.›</a:t>
            </a:fld>
            <a:r>
              <a:rPr lang="de-DE" altLang="de-DE" dirty="0"/>
              <a:t> von 20</a:t>
            </a:r>
          </a:p>
        </p:txBody>
      </p:sp>
    </p:spTree>
    <p:extLst>
      <p:ext uri="{BB962C8B-B14F-4D97-AF65-F5344CB8AC3E}">
        <p14:creationId xmlns:p14="http://schemas.microsoft.com/office/powerpoint/2010/main" val="2274435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Dipl.-Ing. Roland Werb - Fritz-Müller-Straße 3a,  82229 Seefeld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357D3-A439-4D2B-8341-3A97675EA11D}" type="slidenum">
              <a:rPr lang="de-DE" altLang="de-DE"/>
              <a:pPr/>
              <a:t>‹Nr.›</a:t>
            </a:fld>
            <a:r>
              <a:rPr lang="de-DE" altLang="de-DE" dirty="0"/>
              <a:t> von 20</a:t>
            </a:r>
          </a:p>
        </p:txBody>
      </p:sp>
    </p:spTree>
    <p:extLst>
      <p:ext uri="{BB962C8B-B14F-4D97-AF65-F5344CB8AC3E}">
        <p14:creationId xmlns:p14="http://schemas.microsoft.com/office/powerpoint/2010/main" val="3430834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Dipl.-Ing. Roland Werb - Fritz-Müller-Straße 3a,  82229 Seefeld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EB1EF-7C4D-4E1A-8EE9-46588E964285}" type="slidenum">
              <a:rPr lang="de-DE" altLang="de-DE"/>
              <a:pPr/>
              <a:t>‹Nr.›</a:t>
            </a:fld>
            <a:r>
              <a:rPr lang="de-DE" altLang="de-DE" dirty="0"/>
              <a:t> von 20</a:t>
            </a:r>
          </a:p>
        </p:txBody>
      </p:sp>
    </p:spTree>
    <p:extLst>
      <p:ext uri="{BB962C8B-B14F-4D97-AF65-F5344CB8AC3E}">
        <p14:creationId xmlns:p14="http://schemas.microsoft.com/office/powerpoint/2010/main" val="3430389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2"/>
          <p:cNvSpPr txBox="1">
            <a:spLocks/>
          </p:cNvSpPr>
          <p:nvPr userDrawn="1"/>
        </p:nvSpPr>
        <p:spPr bwMode="auto">
          <a:xfrm>
            <a:off x="755650" y="6453188"/>
            <a:ext cx="5184775" cy="2682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sz="1000" dirty="0">
                <a:ea typeface="+mn-ea"/>
              </a:rPr>
              <a:t>Corwese GmbH, 8229 Seefeld  |  Januar 2013 |</a:t>
            </a:r>
          </a:p>
        </p:txBody>
      </p:sp>
      <p:sp>
        <p:nvSpPr>
          <p:cNvPr id="3" name="Rectangle 6"/>
          <p:cNvSpPr txBox="1">
            <a:spLocks noChangeArrowheads="1"/>
          </p:cNvSpPr>
          <p:nvPr userDrawn="1"/>
        </p:nvSpPr>
        <p:spPr bwMode="auto">
          <a:xfrm>
            <a:off x="7515225" y="6453188"/>
            <a:ext cx="1377950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de-DE" altLang="de-DE" sz="1000" dirty="0"/>
              <a:t> Seite </a:t>
            </a:r>
            <a:fld id="{00195390-A873-4825-989B-B519A0FE9233}" type="slidenum">
              <a:rPr lang="de-DE" altLang="de-DE" sz="1000"/>
              <a:pPr algn="r"/>
              <a:t>‹Nr.›</a:t>
            </a:fld>
            <a:r>
              <a:rPr lang="de-DE" altLang="de-DE" sz="1000" dirty="0"/>
              <a:t> von 23</a:t>
            </a:r>
          </a:p>
        </p:txBody>
      </p:sp>
    </p:spTree>
    <p:extLst>
      <p:ext uri="{BB962C8B-B14F-4D97-AF65-F5344CB8AC3E}">
        <p14:creationId xmlns:p14="http://schemas.microsoft.com/office/powerpoint/2010/main" val="3613741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B3F92-46FC-4254-8AC8-9D8D33F5A070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479926-8451-4931-AEDA-EF5D43969130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96751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9A0C0-C40B-41B7-8F08-31BFB9086E0B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3409E-71EC-4F7C-88C9-52192A2E6A15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7154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0DEE7-09F2-47E3-907E-543A93E92BD5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5ACCEC-B140-4C01-B933-524CEA98CC51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5746666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7BDA0-6101-4544-8F3D-D38F96F77CE2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1BEA84-B62F-476C-ADA3-008C3ABCEDA0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35879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DCC37-819D-4B83-B0B2-B26BC9F2134C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58523-E769-4437-9E5E-1F054DF61B78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738195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C8A5C-107B-46E4-A69F-8886EFF20198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98A8CA-C00D-4479-8CED-B838193DC703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2418375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6CA61-C39A-4001-99C4-97A014CD0C67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C534C4-8896-48CD-B320-3F102AD95886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1283657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AAE8C-F603-4552-9142-AE8A8D21ED18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30FF1B-D27C-49B9-94EF-749547446829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33736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958F3-0D61-4C6E-9947-6A96F70C425B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63DE3A-57B3-43CE-99A0-E8F3648A9685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3995243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573E9-6847-4304-B095-C1DAF787B292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57665-8BDE-4067-8985-B3D8147A7312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48050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3AE2-A326-4204-A2FC-E679C5738623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2F8658-B552-4DA7-9E8B-BF08C48C6781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639108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38B56-AD9E-4043-BC5F-65ACCA56D2AD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AD3646-8B4C-47C5-B3ED-5D836175463A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2266763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8F0BA-A7D8-439D-8EF2-93BF4C023DAE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CE689-131D-4F2C-B321-980159087C9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9110372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D322C-A727-49B0-9E48-27120269F064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26036-AEE3-47BF-9B24-E64ECF067574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066134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413F0-D6F2-4DD3-9BF5-D8E906E47152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63AE2B-9AFF-4178-B557-0D8E745CDE6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6364475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DFB75-433A-466C-A954-D5026E7DD11C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7E6BB-C8B3-41CD-B20F-7889458ADEBC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5382234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14B5B-3303-47B0-9750-DCF87D969950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8DE3C-D411-45F3-850D-B2A8307709AC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496413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7CC36-6992-45A6-87F4-70F099606850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AE26C7-2558-463B-879B-C76334C61422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304926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F4E39-C2FC-482E-AD2F-AE6120069FC6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D5CC60-4F45-4BE1-95E6-7F5E81EEE680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4467154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39C08-AE5A-4659-98BB-D929B1093E1E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6BDEF0-02BB-4277-A3AE-3ED5EEBA8059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593938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B00C-5DD9-4E7B-99B7-3346EC90C836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97E75B-A609-498F-A23B-D3C9EEB712CE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8476778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9490F-D555-49BB-94DB-E81DC9B30510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6977BB-AE61-4AF4-B0A1-B3F654EFFB23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8819328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chi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6" descr="corwese log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925" y="144463"/>
            <a:ext cx="103505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Gerader Verbinder 4"/>
          <p:cNvCxnSpPr/>
          <p:nvPr userDrawn="1"/>
        </p:nvCxnSpPr>
        <p:spPr>
          <a:xfrm>
            <a:off x="827584" y="6453336"/>
            <a:ext cx="79893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>
            <a:spLocks noChangeArrowheads="1"/>
          </p:cNvSpPr>
          <p:nvPr userDrawn="1"/>
        </p:nvSpPr>
        <p:spPr bwMode="auto">
          <a:xfrm>
            <a:off x="739775" y="6516688"/>
            <a:ext cx="5329238" cy="246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sz="1000" kern="1200" dirty="0">
                <a:solidFill>
                  <a:schemeClr val="tx1"/>
                </a:solidFill>
                <a:latin typeface="Arial" charset="0"/>
                <a:ea typeface="ＭＳ Ｐゴシック" panose="020B0600070205080204" pitchFamily="34" charset="-128"/>
                <a:cs typeface="+mn-cs"/>
              </a:rPr>
              <a:t>Gemeinde Amerang |  Juli 2026 </a:t>
            </a:r>
            <a:r>
              <a:rPr lang="de-DE" sz="1000" dirty="0">
                <a:ea typeface="+mn-ea"/>
              </a:rPr>
              <a:t>| Dipl.-Ing. Paul Roither</a:t>
            </a:r>
          </a:p>
        </p:txBody>
      </p:sp>
      <p:sp>
        <p:nvSpPr>
          <p:cNvPr id="7" name="Rectangle 6"/>
          <p:cNvSpPr txBox="1">
            <a:spLocks noChangeArrowheads="1"/>
          </p:cNvSpPr>
          <p:nvPr userDrawn="1"/>
        </p:nvSpPr>
        <p:spPr bwMode="auto">
          <a:xfrm>
            <a:off x="7314682" y="6533626"/>
            <a:ext cx="1377950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de-DE" altLang="de-DE" sz="1000" dirty="0"/>
              <a:t> Seite </a:t>
            </a:r>
            <a:fld id="{51539B6F-5483-47C8-95E8-478D22CAC8E8}" type="slidenum">
              <a:rPr lang="de-DE" altLang="de-DE" sz="1000"/>
              <a:pPr algn="r"/>
              <a:t>‹Nr.›</a:t>
            </a:fld>
            <a:r>
              <a:rPr lang="de-DE" altLang="de-DE" sz="1000" dirty="0"/>
              <a:t> </a:t>
            </a:r>
          </a:p>
        </p:txBody>
      </p:sp>
      <p:sp>
        <p:nvSpPr>
          <p:cNvPr id="8" name="Text Box 11"/>
          <p:cNvSpPr txBox="1">
            <a:spLocks noChangeArrowheads="1"/>
          </p:cNvSpPr>
          <p:nvPr userDrawn="1"/>
        </p:nvSpPr>
        <p:spPr bwMode="auto">
          <a:xfrm>
            <a:off x="636588" y="260350"/>
            <a:ext cx="85074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2000" b="1" dirty="0">
                <a:solidFill>
                  <a:srgbClr val="A50021"/>
                </a:solidFill>
              </a:rPr>
              <a:t>Breitbandversorgung in der Gemeinde Amerang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119193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RWE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r Verbinder 6"/>
          <p:cNvCxnSpPr/>
          <p:nvPr userDrawn="1"/>
        </p:nvCxnSpPr>
        <p:spPr>
          <a:xfrm>
            <a:off x="827584" y="6453336"/>
            <a:ext cx="79893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>
            <a:spLocks noChangeArrowheads="1"/>
          </p:cNvSpPr>
          <p:nvPr userDrawn="1"/>
        </p:nvSpPr>
        <p:spPr bwMode="auto">
          <a:xfrm>
            <a:off x="739775" y="6516688"/>
            <a:ext cx="5329238" cy="246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sz="1000" kern="1200" dirty="0">
                <a:solidFill>
                  <a:schemeClr val="tx1"/>
                </a:solidFill>
                <a:latin typeface="Arial" charset="0"/>
                <a:ea typeface="ＭＳ Ｐゴシック" panose="020B0600070205080204" pitchFamily="34" charset="-128"/>
                <a:cs typeface="+mn-cs"/>
              </a:rPr>
              <a:t>Gemeinde Amerang | </a:t>
            </a:r>
            <a:r>
              <a:rPr lang="de-DE" sz="1000" dirty="0">
                <a:ea typeface="+mn-ea"/>
              </a:rPr>
              <a:t>Oktober 2014 | Dipl.-Ing. Paul Roither</a:t>
            </a:r>
          </a:p>
        </p:txBody>
      </p:sp>
      <p:sp>
        <p:nvSpPr>
          <p:cNvPr id="9" name="Rectangle 6"/>
          <p:cNvSpPr txBox="1">
            <a:spLocks noChangeArrowheads="1"/>
          </p:cNvSpPr>
          <p:nvPr userDrawn="1"/>
        </p:nvSpPr>
        <p:spPr bwMode="auto">
          <a:xfrm>
            <a:off x="7314682" y="6533626"/>
            <a:ext cx="1377950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de-DE" altLang="de-DE" sz="1000" dirty="0"/>
              <a:t> Seite </a:t>
            </a:r>
            <a:fld id="{51539B6F-5483-47C8-95E8-478D22CAC8E8}" type="slidenum">
              <a:rPr lang="de-DE" altLang="de-DE" sz="1000"/>
              <a:pPr algn="r"/>
              <a:t>‹Nr.›</a:t>
            </a:fld>
            <a:r>
              <a:rPr lang="de-DE" altLang="de-DE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307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00113" y="5589588"/>
            <a:ext cx="1306512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650" y="6453188"/>
            <a:ext cx="5184775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 dirty="0"/>
              <a:t>Dipl.-Ing. Roland Werb - Fritz-Müller-Straße 3a,  82229 Seefeld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08850" y="6453188"/>
            <a:ext cx="1377950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174FEF90-184E-4F3F-BDC2-2D225A6EE1EB}" type="slidenum">
              <a:rPr lang="de-DE" altLang="de-DE"/>
              <a:pPr/>
              <a:t>‹Nr.›</a:t>
            </a:fld>
            <a:r>
              <a:rPr lang="de-DE" altLang="de-DE" dirty="0"/>
              <a:t> von 20</a:t>
            </a:r>
          </a:p>
        </p:txBody>
      </p:sp>
      <p:pic>
        <p:nvPicPr>
          <p:cNvPr id="1029" name="Picture 7" descr="logo1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88913"/>
            <a:ext cx="18923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ext Box 8"/>
          <p:cNvSpPr txBox="1">
            <a:spLocks noChangeArrowheads="1"/>
          </p:cNvSpPr>
          <p:nvPr userDrawn="1"/>
        </p:nvSpPr>
        <p:spPr bwMode="auto">
          <a:xfrm>
            <a:off x="6875463" y="981075"/>
            <a:ext cx="1944687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DE" sz="1000" dirty="0">
                <a:ea typeface="+mn-ea"/>
              </a:rPr>
              <a:t>Beratung, Strategie, Prozesse</a:t>
            </a:r>
          </a:p>
        </p:txBody>
      </p:sp>
      <p:sp>
        <p:nvSpPr>
          <p:cNvPr id="1031" name="Line 10"/>
          <p:cNvSpPr>
            <a:spLocks noChangeShapeType="1"/>
          </p:cNvSpPr>
          <p:nvPr userDrawn="1"/>
        </p:nvSpPr>
        <p:spPr bwMode="auto">
          <a:xfrm>
            <a:off x="755650" y="6453188"/>
            <a:ext cx="7920038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0" dirty="0">
              <a:latin typeface="Arial" charset="0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89" r:id="rId1"/>
    <p:sldLayoutId id="2147485090" r:id="rId2"/>
    <p:sldLayoutId id="2147485091" r:id="rId3"/>
    <p:sldLayoutId id="2147485092" r:id="rId4"/>
    <p:sldLayoutId id="2147485093" r:id="rId5"/>
    <p:sldLayoutId id="2147485094" r:id="rId6"/>
    <p:sldLayoutId id="2147485095" r:id="rId7"/>
    <p:sldLayoutId id="2147485096" r:id="rId8"/>
    <p:sldLayoutId id="2147485097" r:id="rId9"/>
    <p:sldLayoutId id="2147485098" r:id="rId10"/>
    <p:sldLayoutId id="2147485099" r:id="rId11"/>
    <p:sldLayoutId id="2147485100" r:id="rId12"/>
    <p:sldLayoutId id="2147485101" r:id="rId13"/>
    <p:sldLayoutId id="2147485102" r:id="rId14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638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5E79A7B-AA83-400A-B647-A71D6A6E2C79}" type="datetime1">
              <a:rPr lang="de-DE"/>
              <a:pPr>
                <a:defRPr/>
              </a:pPr>
              <a:t>21.08.2026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ED32AB6-E3C1-4B90-AB0E-8C5514CCD20A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78" r:id="rId1"/>
    <p:sldLayoutId id="2147485079" r:id="rId2"/>
    <p:sldLayoutId id="2147485080" r:id="rId3"/>
    <p:sldLayoutId id="2147485081" r:id="rId4"/>
    <p:sldLayoutId id="2147485082" r:id="rId5"/>
    <p:sldLayoutId id="2147485083" r:id="rId6"/>
    <p:sldLayoutId id="2147485084" r:id="rId7"/>
    <p:sldLayoutId id="2147485085" r:id="rId8"/>
    <p:sldLayoutId id="2147485086" r:id="rId9"/>
    <p:sldLayoutId id="2147485087" r:id="rId10"/>
    <p:sldLayoutId id="21474850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2867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 dirty="0"/>
              <a:t>Dipl.-Ing. Roland Werb - Fritz-Müller-Straße 3a,  82229 Seefeld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1D14BA5-812D-4DA2-818F-BA2DA2D44E0F}" type="slidenum">
              <a:rPr lang="de-DE" altLang="de-DE"/>
              <a:pPr/>
              <a:t>‹Nr.›</a:t>
            </a:fld>
            <a:r>
              <a:rPr lang="de-DE" altLang="de-DE" dirty="0"/>
              <a:t> von 20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03" r:id="rId1"/>
    <p:sldLayoutId id="2147485104" r:id="rId2"/>
    <p:sldLayoutId id="2147485105" r:id="rId3"/>
    <p:sldLayoutId id="2147485106" r:id="rId4"/>
    <p:sldLayoutId id="2147485107" r:id="rId5"/>
    <p:sldLayoutId id="2147485108" r:id="rId6"/>
    <p:sldLayoutId id="2147485109" r:id="rId7"/>
    <p:sldLayoutId id="2147485110" r:id="rId8"/>
    <p:sldLayoutId id="2147485111" r:id="rId9"/>
    <p:sldLayoutId id="2147485112" r:id="rId10"/>
    <p:sldLayoutId id="2147485113" r:id="rId11"/>
    <p:sldLayoutId id="2147485114" r:id="rId12"/>
    <p:sldLayoutId id="2147485115" r:id="rId13"/>
  </p:sldLayoutIdLst>
  <p:hf sldNum="0"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2" charset="-128"/>
          <a:cs typeface="ＭＳ Ｐゴシック" pitchFamily="-10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2" charset="0"/>
          <a:ea typeface="ＭＳ Ｐゴシック" pitchFamily="-102" charset="-128"/>
          <a:cs typeface="ＭＳ Ｐゴシック" pitchFamily="-10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2" charset="0"/>
          <a:ea typeface="ＭＳ Ｐゴシック" pitchFamily="-102" charset="-128"/>
          <a:cs typeface="ＭＳ Ｐゴシック" pitchFamily="-10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2" charset="0"/>
          <a:ea typeface="ＭＳ Ｐゴシック" pitchFamily="-102" charset="-128"/>
          <a:cs typeface="ＭＳ Ｐゴシック" pitchFamily="-10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2" charset="0"/>
          <a:ea typeface="ＭＳ Ｐゴシック" pitchFamily="-102" charset="-128"/>
          <a:cs typeface="ＭＳ Ｐゴシック" pitchFamily="-102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2" charset="0"/>
          <a:ea typeface="ＭＳ Ｐゴシック" pitchFamily="-102" charset="-128"/>
          <a:cs typeface="ＭＳ Ｐゴシック" pitchFamily="-102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2" charset="0"/>
          <a:ea typeface="ＭＳ Ｐゴシック" pitchFamily="-102" charset="-128"/>
          <a:cs typeface="ＭＳ Ｐゴシック" pitchFamily="-102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2" charset="0"/>
          <a:ea typeface="ＭＳ Ｐゴシック" pitchFamily="-102" charset="-128"/>
          <a:cs typeface="ＭＳ Ｐゴシック" pitchFamily="-102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2" charset="0"/>
          <a:ea typeface="ＭＳ Ｐゴシック" pitchFamily="-102" charset="-128"/>
          <a:cs typeface="ＭＳ Ｐゴシック" pitchFamily="-10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2" charset="-128"/>
          <a:cs typeface="ＭＳ Ｐゴシック" pitchFamily="-10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755650" y="4221088"/>
            <a:ext cx="8388350" cy="461665"/>
          </a:xfrm>
          <a:prstGeom prst="rect">
            <a:avLst/>
          </a:prstGeom>
          <a:solidFill>
            <a:srgbClr val="0200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b="1" dirty="0">
                <a:solidFill>
                  <a:schemeClr val="bg1"/>
                </a:solidFill>
              </a:rPr>
              <a:t>Amerang, den 29.07.2026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755650" y="1700213"/>
            <a:ext cx="8388350" cy="1014413"/>
          </a:xfrm>
          <a:prstGeom prst="rect">
            <a:avLst/>
          </a:prstGeom>
          <a:solidFill>
            <a:srgbClr val="A1A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2400" b="1" dirty="0">
                <a:solidFill>
                  <a:schemeClr val="bg1"/>
                </a:solidFill>
              </a:rPr>
              <a:t>Breitbandversorgung</a:t>
            </a:r>
          </a:p>
          <a:p>
            <a:pPr eaLnBrk="1" hangingPunct="1">
              <a:spcBef>
                <a:spcPct val="50000"/>
              </a:spcBef>
            </a:pPr>
            <a:r>
              <a:rPr lang="de-DE" sz="2400" b="1" dirty="0">
                <a:solidFill>
                  <a:schemeClr val="bg1"/>
                </a:solidFill>
              </a:rPr>
              <a:t>Auswahlentscheidung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755650" y="3662944"/>
            <a:ext cx="8388350" cy="461962"/>
          </a:xfrm>
          <a:prstGeom prst="rect">
            <a:avLst/>
          </a:prstGeom>
          <a:solidFill>
            <a:srgbClr val="0095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2400" b="1" dirty="0">
                <a:solidFill>
                  <a:schemeClr val="bg1"/>
                </a:solidFill>
              </a:rPr>
              <a:t>Gemeinde Amerang</a:t>
            </a:r>
          </a:p>
        </p:txBody>
      </p:sp>
      <p:pic>
        <p:nvPicPr>
          <p:cNvPr id="4" name="Picture 2" descr="m_218">
            <a:extLst>
              <a:ext uri="{FF2B5EF4-FFF2-40B4-BE49-F238E27FC236}">
                <a16:creationId xmlns:a16="http://schemas.microsoft.com/office/drawing/2014/main" id="{27276133-F85E-5188-C068-B45AD33F3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429000"/>
            <a:ext cx="1646237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C1EBF93-13F7-4F63-B2AC-72CCDDBEE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098" y="1340768"/>
            <a:ext cx="3528392" cy="507325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B8B64E4E-86C5-4432-B3C0-C856A1422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8388350" cy="461665"/>
          </a:xfrm>
          <a:prstGeom prst="rect">
            <a:avLst/>
          </a:prstGeom>
          <a:solidFill>
            <a:srgbClr val="A1A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b="1" dirty="0">
                <a:solidFill>
                  <a:schemeClr val="bg1"/>
                </a:solidFill>
              </a:rPr>
              <a:t>Erschließungsgebiete </a:t>
            </a:r>
            <a:r>
              <a:rPr lang="de-DE" altLang="de-DE" sz="1600" b="1" dirty="0">
                <a:solidFill>
                  <a:schemeClr val="bg1"/>
                </a:solidFill>
              </a:rPr>
              <a:t>(Adressen ohne FttH- bzw. KD-Anschluss)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B9D8707-6D23-F587-841B-34116E1D6E8A}"/>
              </a:ext>
            </a:extLst>
          </p:cNvPr>
          <p:cNvSpPr txBox="1"/>
          <p:nvPr/>
        </p:nvSpPr>
        <p:spPr>
          <a:xfrm>
            <a:off x="6804248" y="1628800"/>
            <a:ext cx="2376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Förderfähige Adressen: 351</a:t>
            </a:r>
          </a:p>
        </p:txBody>
      </p:sp>
    </p:spTree>
    <p:extLst>
      <p:ext uri="{BB962C8B-B14F-4D97-AF65-F5344CB8AC3E}">
        <p14:creationId xmlns:p14="http://schemas.microsoft.com/office/powerpoint/2010/main" val="2444323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33E4D-848A-E2B8-DF20-2B0D2FCFE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DE040C75-08A9-C125-98FA-1553217DE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8388350" cy="461665"/>
          </a:xfrm>
          <a:prstGeom prst="rect">
            <a:avLst/>
          </a:prstGeom>
          <a:solidFill>
            <a:srgbClr val="A1A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Erschließungsgebiete </a:t>
            </a:r>
            <a:r>
              <a:rPr kumimoji="0" lang="de-DE" altLang="de-D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Kostenschätzung / Förderbescheid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0CA125A-FD5B-C7DC-7F74-D0AC1629E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1969395"/>
            <a:ext cx="6760058" cy="1423619"/>
          </a:xfrm>
          <a:prstGeom prst="rect">
            <a:avLst/>
          </a:prstGeom>
        </p:spPr>
      </p:pic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E198124B-1939-8678-35A1-98D05BE607FF}"/>
              </a:ext>
            </a:extLst>
          </p:cNvPr>
          <p:cNvSpPr/>
          <p:nvPr/>
        </p:nvSpPr>
        <p:spPr>
          <a:xfrm>
            <a:off x="5814796" y="2235964"/>
            <a:ext cx="648072" cy="185733"/>
          </a:xfrm>
          <a:prstGeom prst="righ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75A6472-C50D-72B6-226B-6026A0131D52}"/>
              </a:ext>
            </a:extLst>
          </p:cNvPr>
          <p:cNvSpPr txBox="1"/>
          <p:nvPr/>
        </p:nvSpPr>
        <p:spPr>
          <a:xfrm>
            <a:off x="827584" y="3573016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Förderbescheid Bund in vorl. Höhe vom 18.11.2025: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3132C9D-DCF0-2D53-71A2-B02130DD7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4104738"/>
            <a:ext cx="4227288" cy="92973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5EDE5CF5-639E-B58F-58A1-7274A7B8625F}"/>
              </a:ext>
            </a:extLst>
          </p:cNvPr>
          <p:cNvSpPr txBox="1"/>
          <p:nvPr/>
        </p:nvSpPr>
        <p:spPr>
          <a:xfrm>
            <a:off x="827584" y="151006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Kostenschätzung:</a:t>
            </a:r>
          </a:p>
        </p:txBody>
      </p:sp>
    </p:spTree>
    <p:extLst>
      <p:ext uri="{BB962C8B-B14F-4D97-AF65-F5344CB8AC3E}">
        <p14:creationId xmlns:p14="http://schemas.microsoft.com/office/powerpoint/2010/main" val="791329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>
            <a:extLst>
              <a:ext uri="{FF2B5EF4-FFF2-40B4-BE49-F238E27FC236}">
                <a16:creationId xmlns:a16="http://schemas.microsoft.com/office/drawing/2014/main" id="{874D64F4-D37F-46C3-B9B4-095EA5A03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888" y="2258066"/>
            <a:ext cx="8388350" cy="461665"/>
          </a:xfrm>
          <a:prstGeom prst="rect">
            <a:avLst/>
          </a:prstGeom>
          <a:solidFill>
            <a:srgbClr val="A1A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b="1" dirty="0">
                <a:solidFill>
                  <a:schemeClr val="bg1"/>
                </a:solidFill>
              </a:rPr>
              <a:t>Auswahlverfahren zur Bestimmung eines Netzbetreibers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FBC1C08-3407-46E0-B767-74063EC21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3" y="2924944"/>
            <a:ext cx="2198874" cy="146289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59228EB-74DD-41D8-8CBC-33765A248E9B}"/>
              </a:ext>
            </a:extLst>
          </p:cNvPr>
          <p:cNvSpPr/>
          <p:nvPr/>
        </p:nvSpPr>
        <p:spPr>
          <a:xfrm>
            <a:off x="3096553" y="3933056"/>
            <a:ext cx="3908801" cy="609673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just">
              <a:spcAft>
                <a:spcPts val="0"/>
              </a:spcAft>
            </a:pPr>
            <a:r>
              <a:rPr lang="de-DE" sz="1400" dirty="0"/>
              <a:t>Zweistufiges  Auswahlverfahren</a:t>
            </a:r>
          </a:p>
          <a:p>
            <a:pPr algn="just">
              <a:spcAft>
                <a:spcPts val="0"/>
              </a:spcAft>
            </a:pPr>
            <a:r>
              <a:rPr lang="de-DE" sz="1400" dirty="0"/>
              <a:t>(EU-Ausschreibung / Rödl &amp; Partner / Vergabe-Fachanwältin Fr. Weber)</a:t>
            </a:r>
          </a:p>
          <a:p>
            <a:pPr algn="just">
              <a:spcAft>
                <a:spcPts val="0"/>
              </a:spcAft>
            </a:pPr>
            <a:br>
              <a:rPr lang="de-DE" sz="1400" dirty="0"/>
            </a:br>
            <a:endParaRPr lang="de-DE" sz="1400" dirty="0"/>
          </a:p>
          <a:p>
            <a:pPr algn="just">
              <a:spcAft>
                <a:spcPts val="0"/>
              </a:spcAft>
            </a:pP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105965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>
            <a:extLst>
              <a:ext uri="{FF2B5EF4-FFF2-40B4-BE49-F238E27FC236}">
                <a16:creationId xmlns:a16="http://schemas.microsoft.com/office/drawing/2014/main" id="{874D64F4-D37F-46C3-B9B4-095EA5A03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8388350" cy="461665"/>
          </a:xfrm>
          <a:prstGeom prst="rect">
            <a:avLst/>
          </a:prstGeom>
          <a:solidFill>
            <a:srgbClr val="A1A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b="1" dirty="0">
                <a:solidFill>
                  <a:schemeClr val="bg1"/>
                </a:solidFill>
              </a:rPr>
              <a:t>Auswahlverfahren zur Bestimmung eines Netzbetreibers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6F1B88D-C216-D4C7-BCA1-7BFE66EB3D54}"/>
              </a:ext>
            </a:extLst>
          </p:cNvPr>
          <p:cNvSpPr/>
          <p:nvPr/>
        </p:nvSpPr>
        <p:spPr>
          <a:xfrm>
            <a:off x="683568" y="1412776"/>
            <a:ext cx="763284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Zweistufiges Auswahlverfahren: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</a:b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Stufe 1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: zwei Teilnahmeanträge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Deutsche Telekom GmbH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NGN Fibernetwork GmbH &amp;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co.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KG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Stufe 2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: zwei Anbieter wurde aufgefordert Angebote abzugeben: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Deutsche Telekom GmbH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NGN Fibernetwork GmbH &amp;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co.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KG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Erstangebote: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Deutsche Telekom GmbH: 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513.277,27 €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NGN Fibernetwork GmbH &amp;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co.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KG: 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4.997.609,23 €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Bietergespräche mit den zwei Bietern; vorwiegend zur Vertragsgestaltung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823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061BA-8974-D693-D1F3-831CAB416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>
            <a:extLst>
              <a:ext uri="{FF2B5EF4-FFF2-40B4-BE49-F238E27FC236}">
                <a16:creationId xmlns:a16="http://schemas.microsoft.com/office/drawing/2014/main" id="{F714BE1E-B79B-6A21-85C0-6BBE8EEBB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8388350" cy="461665"/>
          </a:xfrm>
          <a:prstGeom prst="rect">
            <a:avLst/>
          </a:prstGeom>
          <a:solidFill>
            <a:srgbClr val="A1A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Auswahlverfahren zur Bestimmung eines Netzbetreibers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5B69D24-0BCF-811C-C4B8-DEC6681E6658}"/>
              </a:ext>
            </a:extLst>
          </p:cNvPr>
          <p:cNvSpPr/>
          <p:nvPr/>
        </p:nvSpPr>
        <p:spPr>
          <a:xfrm>
            <a:off x="683568" y="1412776"/>
            <a:ext cx="763284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Zweistufiges Auswahlverfahren: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</a:b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Stufe 1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: zwei Teilnahmeanträge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Deutsche Telekom GmbH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NGN Fibernetwork GmbH &amp;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co.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KG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Stufe 2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: zwei Anbieter wurde aufgefordert Angebote abzugeben: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Deutsche Telekom GmbH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NGN Fibernetwork GmbH &amp;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co.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KG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Erstangebote: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Deutsche Telekom GmbH: 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1.470.563,95 €</a:t>
            </a: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NGN Fibernetwork GmbH &amp;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co.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KG: 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4.997.609,23 €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Bietergespräche mit den zwei Bietern; vorwiegend zur Vertragsgestaltung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CB7D826-0139-75BB-E1AA-B16F9446274F}"/>
              </a:ext>
            </a:extLst>
          </p:cNvPr>
          <p:cNvSpPr txBox="1"/>
          <p:nvPr/>
        </p:nvSpPr>
        <p:spPr>
          <a:xfrm>
            <a:off x="683568" y="4860448"/>
            <a:ext cx="77768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Endgültige Angebote: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Deutsche Telekom GmbH: 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513.277,27 €  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(- 957.286,68 €; Adressreduzierung KD „hp“ versorgter Adressen Ort Amerang)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NGN Fibernetwork GmbH &amp;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co.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 KG: 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4.699.920,23 € 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Times New Roman" panose="02020603050405020304" pitchFamily="18" charset="0"/>
                <a:cs typeface="+mn-cs"/>
              </a:rPr>
              <a:t>(-297.689 €; …)</a:t>
            </a:r>
          </a:p>
        </p:txBody>
      </p:sp>
    </p:spTree>
    <p:extLst>
      <p:ext uri="{BB962C8B-B14F-4D97-AF65-F5344CB8AC3E}">
        <p14:creationId xmlns:p14="http://schemas.microsoft.com/office/powerpoint/2010/main" val="522860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>
            <a:extLst>
              <a:ext uri="{FF2B5EF4-FFF2-40B4-BE49-F238E27FC236}">
                <a16:creationId xmlns:a16="http://schemas.microsoft.com/office/drawing/2014/main" id="{874D64F4-D37F-46C3-B9B4-095EA5A03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8388350" cy="461665"/>
          </a:xfrm>
          <a:prstGeom prst="rect">
            <a:avLst/>
          </a:prstGeom>
          <a:solidFill>
            <a:srgbClr val="A1A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b="1" dirty="0">
                <a:solidFill>
                  <a:schemeClr val="bg1"/>
                </a:solidFill>
              </a:rPr>
              <a:t>Auswahlverfahren zur Bestimmung eines Netzbetreibers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24E99B0-1E05-4E05-82BD-5FD8204E9B57}"/>
              </a:ext>
            </a:extLst>
          </p:cNvPr>
          <p:cNvSpPr/>
          <p:nvPr/>
        </p:nvSpPr>
        <p:spPr>
          <a:xfrm>
            <a:off x="775144" y="1989138"/>
            <a:ext cx="79013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1400" u="sng" dirty="0">
                <a:latin typeface="Verdana" panose="020B0604030504040204" pitchFamily="34" charset="0"/>
                <a:ea typeface="Times New Roman" panose="02020603050405020304" pitchFamily="18" charset="0"/>
              </a:rPr>
              <a:t>Wertungskriterien:</a:t>
            </a:r>
            <a:br>
              <a:rPr lang="de-DE" sz="1400" dirty="0">
                <a:latin typeface="Verdana" panose="020B0604030504040204" pitchFamily="34" charset="0"/>
                <a:ea typeface="Times New Roman" panose="02020603050405020304" pitchFamily="18" charset="0"/>
              </a:rPr>
            </a:br>
            <a:endParaRPr lang="de-DE" sz="1400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sz="1400" dirty="0">
                <a:latin typeface="Verdana" panose="020B0604030504040204" pitchFamily="34" charset="0"/>
                <a:ea typeface="Times New Roman" panose="02020603050405020304" pitchFamily="18" charset="0"/>
              </a:rPr>
              <a:t>Wirtschaftlichkeitslücke: 75%</a:t>
            </a:r>
          </a:p>
          <a:p>
            <a:pPr>
              <a:spcAft>
                <a:spcPts val="0"/>
              </a:spcAft>
            </a:pPr>
            <a:endParaRPr lang="de-DE" sz="1400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sz="1400" dirty="0">
                <a:latin typeface="Verdana" panose="020B0604030504040204" pitchFamily="34" charset="0"/>
                <a:ea typeface="Times New Roman" panose="02020603050405020304" pitchFamily="18" charset="0"/>
              </a:rPr>
              <a:t>Endkundenpreise: 10%</a:t>
            </a:r>
          </a:p>
          <a:p>
            <a:pPr>
              <a:spcAft>
                <a:spcPts val="0"/>
              </a:spcAft>
            </a:pPr>
            <a:endParaRPr lang="de-DE" sz="1400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sz="1400" dirty="0">
                <a:latin typeface="Verdana" panose="020B0604030504040204" pitchFamily="34" charset="0"/>
                <a:ea typeface="Times New Roman" panose="02020603050405020304" pitchFamily="18" charset="0"/>
              </a:rPr>
              <a:t>Realisierungszeit: 10%</a:t>
            </a:r>
          </a:p>
          <a:p>
            <a:pPr>
              <a:spcAft>
                <a:spcPts val="0"/>
              </a:spcAft>
            </a:pPr>
            <a:endParaRPr lang="de-DE" sz="1400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sz="1400" dirty="0">
                <a:latin typeface="Verdana" panose="020B0604030504040204" pitchFamily="34" charset="0"/>
                <a:ea typeface="Times New Roman" panose="02020603050405020304" pitchFamily="18" charset="0"/>
              </a:rPr>
              <a:t>Alternative Verlegemethoden: 5 % </a:t>
            </a:r>
          </a:p>
        </p:txBody>
      </p:sp>
    </p:spTree>
    <p:extLst>
      <p:ext uri="{BB962C8B-B14F-4D97-AF65-F5344CB8AC3E}">
        <p14:creationId xmlns:p14="http://schemas.microsoft.com/office/powerpoint/2010/main" val="91878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>
            <a:extLst>
              <a:ext uri="{FF2B5EF4-FFF2-40B4-BE49-F238E27FC236}">
                <a16:creationId xmlns:a16="http://schemas.microsoft.com/office/drawing/2014/main" id="{874D64F4-D37F-46C3-B9B4-095EA5A03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8388350" cy="461665"/>
          </a:xfrm>
          <a:prstGeom prst="rect">
            <a:avLst/>
          </a:prstGeom>
          <a:solidFill>
            <a:srgbClr val="A1A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b="1" dirty="0">
                <a:solidFill>
                  <a:schemeClr val="bg1"/>
                </a:solidFill>
              </a:rPr>
              <a:t>Auswahlverfahren zur Bestimmung eines Netzbetreibers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D96479A-01D4-4221-891E-AF51AF58A8CF}"/>
              </a:ext>
            </a:extLst>
          </p:cNvPr>
          <p:cNvSpPr/>
          <p:nvPr/>
        </p:nvSpPr>
        <p:spPr>
          <a:xfrm>
            <a:off x="737936" y="1412776"/>
            <a:ext cx="75052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1400" dirty="0"/>
              <a:t>Angebotsbewertung nach den Auswahlkriterien:</a:t>
            </a:r>
            <a:r>
              <a:rPr lang="de-DE" sz="1400" dirty="0">
                <a:solidFill>
                  <a:srgbClr val="25239E"/>
                </a:solidFill>
              </a:rPr>
              <a:t>  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A38FDBA1-6F5D-44CB-140F-AED85FA5B298}"/>
              </a:ext>
            </a:extLst>
          </p:cNvPr>
          <p:cNvSpPr/>
          <p:nvPr/>
        </p:nvSpPr>
        <p:spPr>
          <a:xfrm>
            <a:off x="773094" y="5586509"/>
            <a:ext cx="80031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1200" dirty="0">
                <a:solidFill>
                  <a:srgbClr val="25239E"/>
                </a:solidFill>
              </a:rPr>
              <a:t>Wir empfehlen das Angebot der Telekom unter Vorbehalt anzunehmen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07316AA-480B-F2FE-B6D9-5DA5D203F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989138"/>
            <a:ext cx="7428777" cy="3456086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081145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94FCDC0-7A45-F794-A4D4-96B840D28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006717"/>
            <a:ext cx="7613778" cy="1562920"/>
          </a:xfrm>
          <a:prstGeom prst="rect">
            <a:avLst/>
          </a:prstGeom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874D64F4-D37F-46C3-B9B4-095EA5A03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8388350" cy="461665"/>
          </a:xfrm>
          <a:prstGeom prst="rect">
            <a:avLst/>
          </a:prstGeom>
          <a:solidFill>
            <a:srgbClr val="A1A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b="1" dirty="0">
                <a:solidFill>
                  <a:schemeClr val="bg1"/>
                </a:solidFill>
              </a:rPr>
              <a:t>Auswahlverfahren zur Bestimmung eines Netzbetreibers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D96479A-01D4-4221-891E-AF51AF58A8CF}"/>
              </a:ext>
            </a:extLst>
          </p:cNvPr>
          <p:cNvSpPr/>
          <p:nvPr/>
        </p:nvSpPr>
        <p:spPr>
          <a:xfrm>
            <a:off x="720112" y="1340768"/>
            <a:ext cx="75052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1400" u="sng" dirty="0"/>
              <a:t>Finanzplan</a:t>
            </a:r>
            <a:r>
              <a:rPr lang="de-DE" sz="1400" dirty="0"/>
              <a:t>:</a:t>
            </a:r>
            <a:endParaRPr lang="de-DE" sz="1400" dirty="0">
              <a:solidFill>
                <a:srgbClr val="25239E"/>
              </a:solidFill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25CB04EA-48A6-0ACA-38BD-98288A7861E3}"/>
              </a:ext>
            </a:extLst>
          </p:cNvPr>
          <p:cNvCxnSpPr/>
          <p:nvPr/>
        </p:nvCxnSpPr>
        <p:spPr>
          <a:xfrm>
            <a:off x="7020272" y="3213100"/>
            <a:ext cx="360040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06226108-4599-2AAB-6F5B-21A163066974}"/>
              </a:ext>
            </a:extLst>
          </p:cNvPr>
          <p:cNvCxnSpPr/>
          <p:nvPr/>
        </p:nvCxnSpPr>
        <p:spPr>
          <a:xfrm>
            <a:off x="7524328" y="3429000"/>
            <a:ext cx="360040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540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>
            <a:extLst>
              <a:ext uri="{FF2B5EF4-FFF2-40B4-BE49-F238E27FC236}">
                <a16:creationId xmlns:a16="http://schemas.microsoft.com/office/drawing/2014/main" id="{874D64F4-D37F-46C3-B9B4-095EA5A03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8388350" cy="461665"/>
          </a:xfrm>
          <a:prstGeom prst="rect">
            <a:avLst/>
          </a:prstGeom>
          <a:solidFill>
            <a:srgbClr val="A1A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b="1" dirty="0">
                <a:solidFill>
                  <a:schemeClr val="bg1"/>
                </a:solidFill>
              </a:rPr>
              <a:t>Auswahlverfahren zur Bestimmung eines Netzbetreibers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DE4C7AD-E5D6-4CF5-9F90-2684517A2C7C}"/>
              </a:ext>
            </a:extLst>
          </p:cNvPr>
          <p:cNvSpPr/>
          <p:nvPr/>
        </p:nvSpPr>
        <p:spPr>
          <a:xfrm>
            <a:off x="683568" y="1330881"/>
            <a:ext cx="68407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de-DE" sz="1400" b="1" u="sng" dirty="0"/>
              <a:t>Vorbehalte:</a:t>
            </a:r>
          </a:p>
          <a:p>
            <a:pPr algn="just">
              <a:spcAft>
                <a:spcPts val="0"/>
              </a:spcAft>
            </a:pPr>
            <a:endParaRPr lang="de-DE" sz="1400" dirty="0"/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400" dirty="0"/>
              <a:t>Endgültige Förderzusage Bund und Land (Kofinanzierung)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de-DE" sz="1400" dirty="0"/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400" dirty="0"/>
              <a:t>Plausibilitätsprüfung durch einen Wirtschaftsprüfer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A7C97BA7-3033-9655-5BEC-5AA1298A96C0}"/>
              </a:ext>
            </a:extLst>
          </p:cNvPr>
          <p:cNvSpPr/>
          <p:nvPr/>
        </p:nvSpPr>
        <p:spPr>
          <a:xfrm>
            <a:off x="687294" y="3405273"/>
            <a:ext cx="64087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de-DE" sz="1400" b="1" u="sng" dirty="0"/>
              <a:t>Die nächsten Schritte:</a:t>
            </a:r>
          </a:p>
          <a:p>
            <a:pPr algn="just">
              <a:spcAft>
                <a:spcPts val="0"/>
              </a:spcAft>
            </a:pPr>
            <a:endParaRPr lang="de-DE" sz="1400" dirty="0"/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400" dirty="0"/>
              <a:t>Beauftragung eines Wirtschaftsprüfers zur Plausibilitätsprüfung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de-DE" sz="1400" dirty="0"/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400" dirty="0"/>
              <a:t>Einreichung des Förderantrages in endgültiger Höhe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de-DE" sz="1400" dirty="0"/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400" dirty="0"/>
              <a:t>Abarbeitung der Nachforderung des Projektträgers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de-DE" sz="1400" dirty="0"/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sz="1400" dirty="0"/>
              <a:t>Nach endgültigen ZB Bund und Land: Vertragsabschluss</a:t>
            </a:r>
          </a:p>
        </p:txBody>
      </p:sp>
    </p:spTree>
    <p:extLst>
      <p:ext uri="{BB962C8B-B14F-4D97-AF65-F5344CB8AC3E}">
        <p14:creationId xmlns:p14="http://schemas.microsoft.com/office/powerpoint/2010/main" val="470300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C95841F-CD00-7852-0B0B-5FC099D7E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046" y="2012708"/>
            <a:ext cx="5893745" cy="343251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874D64F4-D37F-46C3-B9B4-095EA5A03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8388350" cy="461665"/>
          </a:xfrm>
          <a:prstGeom prst="rect">
            <a:avLst/>
          </a:prstGeom>
          <a:solidFill>
            <a:srgbClr val="A1A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b="1" dirty="0">
                <a:solidFill>
                  <a:schemeClr val="bg1"/>
                </a:solidFill>
              </a:rPr>
              <a:t>Auswahlverfahren zur Bestimmung eines Netzbetreibers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DD377207-9C3B-395E-2C39-E7E5933BCBB2}"/>
              </a:ext>
            </a:extLst>
          </p:cNvPr>
          <p:cNvSpPr/>
          <p:nvPr/>
        </p:nvSpPr>
        <p:spPr>
          <a:xfrm>
            <a:off x="683568" y="1412776"/>
            <a:ext cx="75052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1400" u="sng" dirty="0"/>
              <a:t>Zahlungsplan Telekom:</a:t>
            </a:r>
            <a:endParaRPr lang="de-DE" sz="1400" dirty="0">
              <a:solidFill>
                <a:srgbClr val="25239E"/>
              </a:solidFill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E2CAC8FB-FD05-3420-B154-C3D72BF12352}"/>
              </a:ext>
            </a:extLst>
          </p:cNvPr>
          <p:cNvCxnSpPr>
            <a:cxnSpLocks/>
          </p:cNvCxnSpPr>
          <p:nvPr/>
        </p:nvCxnSpPr>
        <p:spPr>
          <a:xfrm flipH="1" flipV="1">
            <a:off x="5188972" y="3484980"/>
            <a:ext cx="288032" cy="12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9315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E1A14B2-87F6-EFD9-6B5D-056DA340F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49" y="2631681"/>
            <a:ext cx="7505193" cy="273059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874D64F4-D37F-46C3-B9B4-095EA5A03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765175"/>
            <a:ext cx="8388350" cy="461665"/>
          </a:xfrm>
          <a:prstGeom prst="rect">
            <a:avLst/>
          </a:prstGeom>
          <a:solidFill>
            <a:srgbClr val="A1A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b="1" dirty="0">
                <a:solidFill>
                  <a:schemeClr val="bg1"/>
                </a:solidFill>
              </a:rPr>
              <a:t>Auswahlverfahren zur Bestimmung eines Netzbetreibers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25CB04EA-48A6-0ACA-38BD-98288A7861E3}"/>
              </a:ext>
            </a:extLst>
          </p:cNvPr>
          <p:cNvCxnSpPr>
            <a:cxnSpLocks/>
          </p:cNvCxnSpPr>
          <p:nvPr/>
        </p:nvCxnSpPr>
        <p:spPr>
          <a:xfrm flipV="1">
            <a:off x="3635896" y="3894299"/>
            <a:ext cx="0" cy="2679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hteck 11">
            <a:extLst>
              <a:ext uri="{FF2B5EF4-FFF2-40B4-BE49-F238E27FC236}">
                <a16:creationId xmlns:a16="http://schemas.microsoft.com/office/drawing/2014/main" id="{DD377207-9C3B-395E-2C39-E7E5933BCBB2}"/>
              </a:ext>
            </a:extLst>
          </p:cNvPr>
          <p:cNvSpPr/>
          <p:nvPr/>
        </p:nvSpPr>
        <p:spPr>
          <a:xfrm>
            <a:off x="683568" y="1412776"/>
            <a:ext cx="750520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1400" u="sng" dirty="0"/>
              <a:t>Bauzeiten- und Realisierungsplan Telekom:</a:t>
            </a:r>
          </a:p>
          <a:p>
            <a:pPr>
              <a:spcAft>
                <a:spcPts val="0"/>
              </a:spcAft>
            </a:pPr>
            <a:r>
              <a:rPr lang="de-DE" sz="1200" dirty="0"/>
              <a:t>(unter der Annahme, dass am 01.09.2026 ein Vertragsabschluss erfolgt; realistischer Vertragsabschluss aber erst zum Jahresende hin, nachdem die ZB in endg. Höhe vorliegen.)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B6C74D5-CA81-1A46-1DC2-021BF9B980A7}"/>
              </a:ext>
            </a:extLst>
          </p:cNvPr>
          <p:cNvSpPr txBox="1"/>
          <p:nvPr/>
        </p:nvSpPr>
        <p:spPr>
          <a:xfrm>
            <a:off x="3404054" y="4136275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Aug. 2027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62FB37DF-306F-1A14-E173-4CB56AC3FABA}"/>
              </a:ext>
            </a:extLst>
          </p:cNvPr>
          <p:cNvCxnSpPr>
            <a:cxnSpLocks/>
          </p:cNvCxnSpPr>
          <p:nvPr/>
        </p:nvCxnSpPr>
        <p:spPr>
          <a:xfrm>
            <a:off x="7654484" y="3780955"/>
            <a:ext cx="0" cy="21602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0881C38B-0EB7-D53D-363B-FF7659E063C0}"/>
              </a:ext>
            </a:extLst>
          </p:cNvPr>
          <p:cNvSpPr txBox="1"/>
          <p:nvPr/>
        </p:nvSpPr>
        <p:spPr>
          <a:xfrm>
            <a:off x="7164288" y="3491085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Dez. 2028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780FE120-276E-2737-F1B0-5C7C33B4E861}"/>
              </a:ext>
            </a:extLst>
          </p:cNvPr>
          <p:cNvCxnSpPr>
            <a:cxnSpLocks/>
          </p:cNvCxnSpPr>
          <p:nvPr/>
        </p:nvCxnSpPr>
        <p:spPr>
          <a:xfrm flipV="1">
            <a:off x="8163273" y="4413274"/>
            <a:ext cx="0" cy="21602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BBB436F8-9DE3-2975-B804-E812F38E9FE2}"/>
              </a:ext>
            </a:extLst>
          </p:cNvPr>
          <p:cNvSpPr txBox="1"/>
          <p:nvPr/>
        </p:nvSpPr>
        <p:spPr>
          <a:xfrm>
            <a:off x="7383350" y="4669844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Apr. 2029</a:t>
            </a:r>
          </a:p>
        </p:txBody>
      </p:sp>
    </p:spTree>
    <p:extLst>
      <p:ext uri="{BB962C8B-B14F-4D97-AF65-F5344CB8AC3E}">
        <p14:creationId xmlns:p14="http://schemas.microsoft.com/office/powerpoint/2010/main" val="2993613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2"/>
          <p:cNvSpPr txBox="1">
            <a:spLocks noChangeArrowheads="1"/>
          </p:cNvSpPr>
          <p:nvPr/>
        </p:nvSpPr>
        <p:spPr bwMode="auto">
          <a:xfrm>
            <a:off x="755650" y="2266304"/>
            <a:ext cx="8388350" cy="461665"/>
          </a:xfrm>
          <a:prstGeom prst="rect">
            <a:avLst/>
          </a:prstGeom>
          <a:solidFill>
            <a:srgbClr val="A1A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b="1" dirty="0">
                <a:solidFill>
                  <a:schemeClr val="bg1"/>
                </a:solidFill>
              </a:rPr>
              <a:t>Vielen Dank für die Aufmerksamkeit !</a:t>
            </a:r>
          </a:p>
        </p:txBody>
      </p:sp>
    </p:spTree>
    <p:extLst>
      <p:ext uri="{BB962C8B-B14F-4D97-AF65-F5344CB8AC3E}">
        <p14:creationId xmlns:p14="http://schemas.microsoft.com/office/powerpoint/2010/main" val="823855752"/>
      </p:ext>
    </p:extLst>
  </p:cSld>
  <p:clrMapOvr>
    <a:masterClrMapping/>
  </p:clrMapOvr>
</p:sld>
</file>

<file path=ppt/theme/theme1.xml><?xml version="1.0" encoding="utf-8"?>
<a:theme xmlns:a="http://schemas.openxmlformats.org/drawingml/2006/main" name="CorweseVorlage">
  <a:themeElements>
    <a:clrScheme name="CorweseVorl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rweseVorla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8575">
          <a:solidFill>
            <a:srgbClr val="FF66FF"/>
          </a:solidFill>
          <a:prstDash val="sysDash"/>
          <a:tailEnd type="none"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28575">
          <a:solidFill>
            <a:srgbClr val="C0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orwese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wese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wese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wese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wese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wese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wese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wese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wese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wese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wese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wese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vorlage3">
  <a:themeElements>
    <a:clrScheme name="Graustuf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CorweseVorlage</Template>
  <TotalTime>0</TotalTime>
  <Words>418</Words>
  <Application>Microsoft Office PowerPoint</Application>
  <PresentationFormat>Bildschirmpräsentation (4:3)</PresentationFormat>
  <Paragraphs>91</Paragraphs>
  <Slides>13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Calibri</vt:lpstr>
      <vt:lpstr>Verdana</vt:lpstr>
      <vt:lpstr>Wingdings</vt:lpstr>
      <vt:lpstr>CorweseVorlage</vt:lpstr>
      <vt:lpstr>Benutzerdefiniertes Design</vt:lpstr>
      <vt:lpstr>vorlage3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>Corwese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Versorgungsuntersuchung und Infrastrukturanalyse</dc:title>
  <dc:subject>Breitbandversorgung</dc:subject>
  <dc:creator>Michael Räbiger</dc:creator>
  <cp:keywords/>
  <dc:description/>
  <cp:lastModifiedBy>Görgmayr Anton</cp:lastModifiedBy>
  <cp:revision>1633</cp:revision>
  <cp:lastPrinted>2014-09-12T14:59:12Z</cp:lastPrinted>
  <dcterms:created xsi:type="dcterms:W3CDTF">2014-05-20T06:00:35Z</dcterms:created>
  <dcterms:modified xsi:type="dcterms:W3CDTF">2026-08-21T10:53:38Z</dcterms:modified>
  <cp:category/>
</cp:coreProperties>
</file>